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2" r:id="rId3"/>
  </p:sldMasterIdLst>
  <p:notesMasterIdLst>
    <p:notesMasterId r:id="rId16"/>
  </p:notesMasterIdLst>
  <p:sldIdLst>
    <p:sldId id="256" r:id="rId4"/>
    <p:sldId id="276" r:id="rId5"/>
    <p:sldId id="259" r:id="rId6"/>
    <p:sldId id="268" r:id="rId7"/>
    <p:sldId id="279" r:id="rId8"/>
    <p:sldId id="280" r:id="rId9"/>
    <p:sldId id="281" r:id="rId10"/>
    <p:sldId id="282" r:id="rId11"/>
    <p:sldId id="283" r:id="rId12"/>
    <p:sldId id="284" r:id="rId13"/>
    <p:sldId id="261" r:id="rId14"/>
    <p:sldId id="277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97" autoAdjust="0"/>
    <p:restoredTop sz="95039" autoAdjust="0"/>
  </p:normalViewPr>
  <p:slideViewPr>
    <p:cSldViewPr snapToGrid="0">
      <p:cViewPr varScale="1">
        <p:scale>
          <a:sx n="142" d="100"/>
          <a:sy n="142" d="100"/>
        </p:scale>
        <p:origin x="192" y="41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4583A-439B-49B8-AD32-F65EA402A827}" type="datetimeFigureOut">
              <a:rPr lang="it-IT" smtClean="0"/>
              <a:t>19/11/24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D9091-3B1F-476A-8FC6-63B4A62006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720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264063-C523-4534-AB64-56AF67E8A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8402D91-AB22-4564-BD3A-E0F8BCEC3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0266AD3-4586-474C-A0AE-326EBFD10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6B1C3-5E9B-4C49-84C9-4FBDB921658C}" type="datetime1">
              <a:rPr lang="it-IT" smtClean="0"/>
              <a:t>19/11/24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0540CAD-C834-4B5D-AAC8-31161FEC1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C499F4-56ED-494A-9B13-2ED286E74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5354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4840CE-EAD7-4FA3-951D-C46243E4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1505243-5EC3-4509-8D35-B5C1453E1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A0F05D-4408-41EC-B063-484B1EB74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8D45-DF03-40E1-97F8-83A7CB3D2A68}" type="datetime1">
              <a:rPr lang="it-IT" smtClean="0"/>
              <a:t>19/11/24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94E7E75-6202-4D61-8437-3E934E612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33AB2A-EDAC-4E50-9075-395DE34E2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9911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60012E9-7ACC-4FEC-A9F6-998E799BEA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34F505A-C05C-4E6E-88EA-A3272388A6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4D73399-D21D-4987-9843-46D352120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DC340-9088-41C9-8D8B-A68E9B164933}" type="datetime1">
              <a:rPr lang="it-IT" smtClean="0"/>
              <a:t>19/11/24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8D8CA8-3155-4AB6-9491-91E69A92A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30DC212-7BC0-4F98-A8BA-2C59E2A99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9405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6B1C3-5E9B-4C49-84C9-4FBDB921658C}" type="datetime1">
              <a:rPr lang="it-IT" smtClean="0"/>
              <a:t>19/11/24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5041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54D2-18F4-4EB5-BA2C-CE9C6044BB26}" type="datetime1">
              <a:rPr lang="it-IT" smtClean="0"/>
              <a:t>19/11/24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0358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77FD-7BD0-43C9-8784-B7052F18FA44}" type="datetime1">
              <a:rPr lang="it-IT" smtClean="0"/>
              <a:t>19/11/24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7399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ECA90-C069-4DC5-928B-F3EC88925B26}" type="datetime1">
              <a:rPr lang="it-IT" smtClean="0"/>
              <a:t>19/11/24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1910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0C031-C175-43C6-8D7E-F3458CCDCA9F}" type="datetime1">
              <a:rPr lang="it-IT" smtClean="0"/>
              <a:t>19/11/24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297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AECB8-8A89-4E04-A151-83B4FB31B41C}" type="datetime1">
              <a:rPr lang="it-IT" smtClean="0"/>
              <a:t>19/11/24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70581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6D05-B2F2-4867-8E6D-337F53CA9F2D}" type="datetime1">
              <a:rPr lang="it-IT" smtClean="0"/>
              <a:t>19/11/24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89954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C3A3-A839-4945-A188-115B778E3910}" type="datetime1">
              <a:rPr lang="it-IT" smtClean="0"/>
              <a:t>19/11/24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6821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BDF900-F75A-4609-8659-EA7FE6121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20C067-AFCD-4D39-A726-E1D0C3721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C029121-4DFA-4638-9B5E-B70BDD18A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54D2-18F4-4EB5-BA2C-CE9C6044BB26}" type="datetime1">
              <a:rPr lang="it-IT" smtClean="0"/>
              <a:t>19/11/24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3DD77F-A697-44B8-8A38-7E92F76C6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3315EED-1DAF-4E1A-B004-25BA94E8F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95239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2F070-7E7A-4BE9-8113-0A12C3BE81BB}" type="datetime1">
              <a:rPr lang="it-IT" smtClean="0"/>
              <a:t>19/11/24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5985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8D45-DF03-40E1-97F8-83A7CB3D2A68}" type="datetime1">
              <a:rPr lang="it-IT" smtClean="0"/>
              <a:t>19/11/24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4493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DC340-9088-41C9-8D8B-A68E9B164933}" type="datetime1">
              <a:rPr lang="it-IT" smtClean="0"/>
              <a:t>19/11/24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8985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6B1C3-5E9B-4C49-84C9-4FBDB921658C}" type="datetime1">
              <a:rPr lang="it-IT" smtClean="0"/>
              <a:t>19/11/24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88957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54D2-18F4-4EB5-BA2C-CE9C6044BB26}" type="datetime1">
              <a:rPr lang="it-IT" smtClean="0"/>
              <a:t>19/11/24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38877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77FD-7BD0-43C9-8784-B7052F18FA44}" type="datetime1">
              <a:rPr lang="it-IT" smtClean="0"/>
              <a:t>19/11/24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08046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ECA90-C069-4DC5-928B-F3EC88925B26}" type="datetime1">
              <a:rPr lang="it-IT" smtClean="0"/>
              <a:t>19/11/24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81307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0C031-C175-43C6-8D7E-F3458CCDCA9F}" type="datetime1">
              <a:rPr lang="it-IT" smtClean="0"/>
              <a:t>19/11/24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49634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AECB8-8A89-4E04-A151-83B4FB31B41C}" type="datetime1">
              <a:rPr lang="it-IT" smtClean="0"/>
              <a:t>19/11/24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84513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6D05-B2F2-4867-8E6D-337F53CA9F2D}" type="datetime1">
              <a:rPr lang="it-IT" smtClean="0"/>
              <a:t>19/11/24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6477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F9B100-9848-4ED7-8E9A-773C5921E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522AAA6-870E-40AA-BE8A-E2279E858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F948A5-39A0-4F22-B756-0DED2CD87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77FD-7BD0-43C9-8784-B7052F18FA44}" type="datetime1">
              <a:rPr lang="it-IT" smtClean="0"/>
              <a:t>19/11/24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DD1D810-7B6C-47C2-B297-F52ED47A9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FE9AE2-3983-45B3-BC62-1901B314A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45096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C3A3-A839-4945-A188-115B778E3910}" type="datetime1">
              <a:rPr lang="it-IT" smtClean="0"/>
              <a:t>19/11/24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05973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2F070-7E7A-4BE9-8113-0A12C3BE81BB}" type="datetime1">
              <a:rPr lang="it-IT" smtClean="0"/>
              <a:t>19/11/24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52647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8D45-DF03-40E1-97F8-83A7CB3D2A68}" type="datetime1">
              <a:rPr lang="it-IT" smtClean="0"/>
              <a:t>19/11/24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14822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DC340-9088-41C9-8D8B-A68E9B164933}" type="datetime1">
              <a:rPr lang="it-IT" smtClean="0"/>
              <a:t>19/11/24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3474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1CA61D-BB49-40D5-82D4-74A88DF7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74941B-AB27-4B4B-AB27-209A8BA355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FCECD6A-776B-4C2A-8F79-43E3B46AE1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E23DE86-663C-4B28-8283-B15FA41C8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ECA90-C069-4DC5-928B-F3EC88925B26}" type="datetime1">
              <a:rPr lang="it-IT" smtClean="0"/>
              <a:t>19/11/24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399641C-879A-4D47-892A-2978C7A45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854AB4-46BE-4872-849E-E070F7505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6161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984883-4748-40EA-8544-6E10902CB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6C45D4F-ECCA-481E-9687-D5A77D2BD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83865C4-B189-48EC-A670-A048C2DFE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8777B74-22FA-4616-9585-87C7B76A92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E68DF8D-0E30-4F47-A63F-5B727D057B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41D5B34-747C-4F03-9068-BAEFAB58D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0C031-C175-43C6-8D7E-F3458CCDCA9F}" type="datetime1">
              <a:rPr lang="it-IT" smtClean="0"/>
              <a:t>19/11/24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24D4508-589A-4F6B-A2DE-8D2A711F4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122E347-738C-496F-8EFE-23A533669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141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815310-F72D-4C23-96CB-449D06D9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9552E4A-093D-48B0-9232-A6076BCDB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AECB8-8A89-4E04-A151-83B4FB31B41C}" type="datetime1">
              <a:rPr lang="it-IT" smtClean="0"/>
              <a:t>19/11/24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525FD08-F79D-4904-87EF-BBED1ED16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0F4B7DF-0D77-48F4-B43A-40AC580F9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6158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C805A37-4EFA-4656-AFA9-8FB6FE5B4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6D05-B2F2-4867-8E6D-337F53CA9F2D}" type="datetime1">
              <a:rPr lang="it-IT" smtClean="0"/>
              <a:t>19/11/24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C673AD3-B29E-4B99-982C-8C885BD5D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07B2CE-E85D-4F6D-B538-766A75AA1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8322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C3CB5A-E167-42E7-BD47-5D6F0F407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95BC4C-A473-4F16-B790-B220CBD1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E3382C8-B5F3-434F-8239-24F26D89B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9AA82F2-B3CA-4D37-9EAE-5B9DE4ABB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C3A3-A839-4945-A188-115B778E3910}" type="datetime1">
              <a:rPr lang="it-IT" smtClean="0"/>
              <a:t>19/11/24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218E6E-C4EB-4B1D-B912-2C78BD8EF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B65CDAE-A03F-45FC-AE0B-0F046EAA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1505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140A6-D0CE-44DC-BBD7-1DFCA1F9E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58BE7A8-818D-47D7-820C-1A8DBD929F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92AC7A3-5512-46B3-B392-133650EF0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4A3DAFD-B328-438B-A66D-10847A986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2F070-7E7A-4BE9-8113-0A12C3BE81BB}" type="datetime1">
              <a:rPr lang="it-IT" smtClean="0"/>
              <a:t>19/11/24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64B6877-5100-4F25-ACA7-BB03F0571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Maria Torino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AC3E89-A809-494B-B89F-50D296C3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7934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6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ement trans="100000" crackSpacing="71"/>
                    </a14:imgEffect>
                    <a14:imgEffect>
                      <a14:sharpenSoften amount="3000"/>
                    </a14:imgEffect>
                    <a14:imgEffect>
                      <a14:brightnessContrast bright="25000" contras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9FA7DD3-F3DD-4D76-809F-A498DE26E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2BB7F65-1ED7-46DF-B447-CEEBA051D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C5A1017-EF58-46DC-AD36-3DA99D705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C7D9A-3C8C-4038-AEEA-310022CD8E98}" type="datetime1">
              <a:rPr lang="it-IT" smtClean="0"/>
              <a:t>19/11/24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C6A2D5-58C6-42E9-BB1F-C3D32C949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Francesco Maria Torino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152B1E1-63EC-45D9-8F62-EF0C1DD8F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369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C7D9A-3C8C-4038-AEEA-310022CD8E98}" type="datetime1">
              <a:rPr lang="it-IT" smtClean="0"/>
              <a:t>19/11/24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Francesco Maria Torino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0408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C7D9A-3C8C-4038-AEEA-310022CD8E98}" type="datetime1">
              <a:rPr lang="it-IT" smtClean="0"/>
              <a:t>19/11/24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Francesco Maria Torino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E8D6F-BE2D-499A-B9CA-2E590DDFCC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395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E1315C1-1F31-4409-875B-F63EBA875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191" y="943749"/>
            <a:ext cx="1655618" cy="16556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7E38D2-751B-4C96-B7EB-BDA20F5F8864}"/>
              </a:ext>
            </a:extLst>
          </p:cNvPr>
          <p:cNvSpPr txBox="1"/>
          <p:nvPr/>
        </p:nvSpPr>
        <p:spPr>
          <a:xfrm>
            <a:off x="2212109" y="332509"/>
            <a:ext cx="7767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500"/>
              </a:spcBef>
            </a:pPr>
            <a:r>
              <a:rPr lang="it-IT" sz="1800" dirty="0">
                <a:solidFill>
                  <a:srgbClr val="95928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UNIVERSITÀ DEGLI STUDI DI SALERNO</a:t>
            </a:r>
            <a:endParaRPr lang="it-IT" sz="1800" dirty="0">
              <a:effectLst/>
              <a:latin typeface="Georgia" panose="02040502050405020303" pitchFamily="18" charset="0"/>
              <a:ea typeface="Times New Roman" panose="02020603050405020304" pitchFamily="18" charset="0"/>
              <a:cs typeface="Georgia" panose="02040502050405020303" pitchFamily="18" charset="0"/>
            </a:endParaRPr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B346D5-AE5A-4C02-B04A-4C56447B017A}"/>
              </a:ext>
            </a:extLst>
          </p:cNvPr>
          <p:cNvSpPr txBox="1"/>
          <p:nvPr/>
        </p:nvSpPr>
        <p:spPr>
          <a:xfrm>
            <a:off x="-1" y="4516606"/>
            <a:ext cx="12192000" cy="5716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400" b="1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Georgia" panose="02040502050405020303" pitchFamily="18" charset="0"/>
              </a:rPr>
              <a:t>ETHBET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EA6108F-D95A-435E-A203-BBB962A6183A}"/>
              </a:ext>
            </a:extLst>
          </p:cNvPr>
          <p:cNvSpPr txBox="1"/>
          <p:nvPr/>
        </p:nvSpPr>
        <p:spPr>
          <a:xfrm>
            <a:off x="4131050" y="3059668"/>
            <a:ext cx="3929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20"/>
              </a:spcBef>
              <a:spcAft>
                <a:spcPts val="0"/>
              </a:spcAft>
              <a:tabLst>
                <a:tab pos="4500245" algn="l"/>
              </a:tabLst>
            </a:pPr>
            <a:r>
              <a:rPr lang="it-IT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Progetto di sicurezza dei dati</a:t>
            </a:r>
            <a:endParaRPr lang="it-I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D920571-A44A-4286-85B1-31AFC982D3EE}"/>
              </a:ext>
            </a:extLst>
          </p:cNvPr>
          <p:cNvSpPr txBox="1"/>
          <p:nvPr/>
        </p:nvSpPr>
        <p:spPr>
          <a:xfrm>
            <a:off x="4551285" y="3536017"/>
            <a:ext cx="3089428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Francesco Maria Torino</a:t>
            </a:r>
          </a:p>
          <a:p>
            <a:pPr algn="ctr">
              <a:lnSpc>
                <a:spcPct val="150000"/>
              </a:lnSpc>
            </a:pP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Matricola: 0522501879</a:t>
            </a:r>
          </a:p>
        </p:txBody>
      </p:sp>
      <p:pic>
        <p:nvPicPr>
          <p:cNvPr id="3" name="Immagine 2" descr="Immagine che contiene schermata, elettronica, circuito, testo&#10;&#10;Descrizione generata automaticamente">
            <a:extLst>
              <a:ext uri="{FF2B5EF4-FFF2-40B4-BE49-F238E27FC236}">
                <a16:creationId xmlns:a16="http://schemas.microsoft.com/office/drawing/2014/main" id="{45668689-1F39-6506-F3F5-7F7E63DB9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66" y="5099524"/>
            <a:ext cx="5999066" cy="1758476"/>
          </a:xfrm>
          <a:prstGeom prst="rect">
            <a:avLst/>
          </a:prstGeom>
        </p:spPr>
      </p:pic>
      <p:pic>
        <p:nvPicPr>
          <p:cNvPr id="9" name="Immagine 8" descr="Immagine che contiene testo, cerchio, schermata, grafica&#10;&#10;Descrizione generata automaticamente">
            <a:extLst>
              <a:ext uri="{FF2B5EF4-FFF2-40B4-BE49-F238E27FC236}">
                <a16:creationId xmlns:a16="http://schemas.microsoft.com/office/drawing/2014/main" id="{39C36A73-8DD8-DEA4-1ED9-39C405606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18" y="4278165"/>
            <a:ext cx="1048512" cy="1048512"/>
          </a:xfrm>
          <a:prstGeom prst="rect">
            <a:avLst/>
          </a:prstGeom>
        </p:spPr>
      </p:pic>
      <p:pic>
        <p:nvPicPr>
          <p:cNvPr id="10" name="Immagine 9" descr="Immagine che contiene testo, cerchio, schermata, grafica&#10;&#10;Descrizione generata automaticamente">
            <a:extLst>
              <a:ext uri="{FF2B5EF4-FFF2-40B4-BE49-F238E27FC236}">
                <a16:creationId xmlns:a16="http://schemas.microsoft.com/office/drawing/2014/main" id="{4368A951-A073-8294-7CA2-2C6EEEEF8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868" y="4278165"/>
            <a:ext cx="1048512" cy="104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67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4703B-CEE7-3294-802D-4D027D8C0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302F6C1-1F82-4BEE-CD90-DD9A40831E33}"/>
              </a:ext>
            </a:extLst>
          </p:cNvPr>
          <p:cNvSpPr txBox="1"/>
          <p:nvPr/>
        </p:nvSpPr>
        <p:spPr>
          <a:xfrm>
            <a:off x="94891" y="5992808"/>
            <a:ext cx="1518249" cy="369332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9/15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8E00AC0F-C86C-3B44-ACBE-565EA3C30C12}"/>
              </a:ext>
            </a:extLst>
          </p:cNvPr>
          <p:cNvSpPr txBox="1">
            <a:spLocks/>
          </p:cNvSpPr>
          <p:nvPr/>
        </p:nvSpPr>
        <p:spPr>
          <a:xfrm>
            <a:off x="0" y="379766"/>
            <a:ext cx="12192000" cy="6025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Tecnologia utilizzata (7/7)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27EC518-2F35-67B5-AF1E-E2335BBDC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052" y="2623907"/>
            <a:ext cx="8376256" cy="26981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4E32075-44D1-7613-1448-DAF2497B3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052" y="2256974"/>
            <a:ext cx="8376256" cy="60254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AAB2CBD-93E7-E514-74D7-A83EC3832DF1}"/>
              </a:ext>
            </a:extLst>
          </p:cNvPr>
          <p:cNvSpPr txBox="1"/>
          <p:nvPr/>
        </p:nvSpPr>
        <p:spPr>
          <a:xfrm>
            <a:off x="3739794" y="2958540"/>
            <a:ext cx="82474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OpenZeppelin</a:t>
            </a:r>
            <a:endParaRPr lang="it-IT" dirty="0">
              <a:solidFill>
                <a:srgbClr val="0E0E0E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it-IT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it-IT" b="1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Libreria</a:t>
            </a:r>
            <a:r>
              <a:rPr lang="it-IT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standard per implementare </a:t>
            </a:r>
            <a:r>
              <a:rPr lang="it-IT" b="1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smart </a:t>
            </a:r>
            <a:r>
              <a:rPr lang="it-IT" b="1" dirty="0" err="1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contract</a:t>
            </a:r>
            <a:r>
              <a:rPr lang="it-IT" b="1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sicuri e affidabili, incluso lo standard ERC721.</a:t>
            </a:r>
          </a:p>
          <a:p>
            <a:endParaRPr lang="it-IT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it-IT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it-IT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it-IT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Immagine 3" descr="Immagine che contiene Carattere, testo, Elementi grafici, logo&#10;&#10;Descrizione generata automaticamente">
            <a:extLst>
              <a:ext uri="{FF2B5EF4-FFF2-40B4-BE49-F238E27FC236}">
                <a16:creationId xmlns:a16="http://schemas.microsoft.com/office/drawing/2014/main" id="{418830EE-D660-6BC6-54C6-C21344D52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00" y="2859515"/>
            <a:ext cx="30861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79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B0626F41-7920-44D8-BD19-E4D8A841A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17" y="2046037"/>
            <a:ext cx="5684744" cy="359634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8D51782-ECAB-4B15-95BD-401DDE638436}"/>
              </a:ext>
            </a:extLst>
          </p:cNvPr>
          <p:cNvSpPr txBox="1"/>
          <p:nvPr/>
        </p:nvSpPr>
        <p:spPr>
          <a:xfrm>
            <a:off x="178870" y="2363405"/>
            <a:ext cx="2090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latin typeface="Verdana" panose="020B0604030504040204" pitchFamily="34" charset="0"/>
                <a:ea typeface="Verdana" panose="020B0604030504040204" pitchFamily="34" charset="0"/>
              </a:rPr>
              <a:t>Vantaggi</a:t>
            </a:r>
            <a:endParaRPr lang="it-IT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CD426F8-54F9-4017-A1D1-DBC8E921C707}"/>
              </a:ext>
            </a:extLst>
          </p:cNvPr>
          <p:cNvSpPr txBox="1"/>
          <p:nvPr/>
        </p:nvSpPr>
        <p:spPr>
          <a:xfrm>
            <a:off x="276714" y="3002642"/>
            <a:ext cx="41273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Verdana" panose="020B0604030504040204" pitchFamily="34" charset="0"/>
                <a:ea typeface="Verdana" panose="020B0604030504040204" pitchFamily="34" charset="0"/>
              </a:rPr>
              <a:t>Protezione</a:t>
            </a: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dei dati e </a:t>
            </a: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sicurezza</a:t>
            </a: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Verdana" panose="020B0604030504040204" pitchFamily="34" charset="0"/>
                <a:ea typeface="Verdana" panose="020B0604030504040204" pitchFamily="34" charset="0"/>
              </a:rPr>
              <a:t>Privacy </a:t>
            </a: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ed</a:t>
            </a:r>
            <a:r>
              <a:rPr lang="it-IT" b="1" dirty="0">
                <a:latin typeface="Verdana" panose="020B0604030504040204" pitchFamily="34" charset="0"/>
                <a:ea typeface="Verdana" panose="020B0604030504040204" pitchFamily="34" charset="0"/>
              </a:rPr>
              <a:t> integrità</a:t>
            </a: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Verdana" panose="020B0604030504040204" pitchFamily="34" charset="0"/>
                <a:ea typeface="Verdana" panose="020B0604030504040204" pitchFamily="34" charset="0"/>
              </a:rPr>
              <a:t>Robustezza</a:t>
            </a: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ed </a:t>
            </a:r>
            <a:r>
              <a:rPr lang="it-IT" b="1" dirty="0">
                <a:latin typeface="Verdana" panose="020B0604030504040204" pitchFamily="34" charset="0"/>
                <a:ea typeface="Verdana" panose="020B0604030504040204" pitchFamily="34" charset="0"/>
              </a:rPr>
              <a:t>affidabilità</a:t>
            </a: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4F2362E-A0D6-42EF-B183-FB0C408FCEAD}"/>
              </a:ext>
            </a:extLst>
          </p:cNvPr>
          <p:cNvSpPr txBox="1"/>
          <p:nvPr/>
        </p:nvSpPr>
        <p:spPr>
          <a:xfrm>
            <a:off x="94891" y="5992808"/>
            <a:ext cx="1518249" cy="369332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10/15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91B6C711-8F98-4B09-954E-8B9536832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14" y="1744794"/>
            <a:ext cx="5684744" cy="551344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17CF63EF-3782-471A-A33C-C38C79018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9766"/>
            <a:ext cx="12192000" cy="602541"/>
          </a:xfr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Smart </a:t>
            </a:r>
            <a:r>
              <a:rPr lang="it-IT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Contract</a:t>
            </a: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(1/?)</a:t>
            </a:r>
          </a:p>
        </p:txBody>
      </p:sp>
    </p:spTree>
    <p:extLst>
      <p:ext uri="{BB962C8B-B14F-4D97-AF65-F5344CB8AC3E}">
        <p14:creationId xmlns:p14="http://schemas.microsoft.com/office/powerpoint/2010/main" val="977680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2530D-CB40-8FA1-28DB-1008B26AD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29B3005-68A0-8090-A531-D7EB786C2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191" y="943749"/>
            <a:ext cx="1655618" cy="16556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AAD0E81-4144-BB5B-C5F2-845CA1753427}"/>
              </a:ext>
            </a:extLst>
          </p:cNvPr>
          <p:cNvSpPr txBox="1"/>
          <p:nvPr/>
        </p:nvSpPr>
        <p:spPr>
          <a:xfrm>
            <a:off x="2212109" y="332509"/>
            <a:ext cx="7767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500"/>
              </a:spcBef>
            </a:pPr>
            <a:r>
              <a:rPr lang="it-IT" sz="1800" dirty="0">
                <a:solidFill>
                  <a:srgbClr val="95928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UNIVERSITÀ DEGLI STUDI DI SALERNO</a:t>
            </a:r>
            <a:endParaRPr lang="it-IT" sz="1800" dirty="0">
              <a:effectLst/>
              <a:latin typeface="Georgia" panose="02040502050405020303" pitchFamily="18" charset="0"/>
              <a:ea typeface="Times New Roman" panose="02020603050405020304" pitchFamily="18" charset="0"/>
              <a:cs typeface="Georgia" panose="02040502050405020303" pitchFamily="18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C61C2E3-B17B-F439-4A56-6CA202718B63}"/>
              </a:ext>
            </a:extLst>
          </p:cNvPr>
          <p:cNvSpPr txBox="1"/>
          <p:nvPr/>
        </p:nvSpPr>
        <p:spPr>
          <a:xfrm>
            <a:off x="4131050" y="3059668"/>
            <a:ext cx="3929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20"/>
              </a:spcBef>
              <a:spcAft>
                <a:spcPts val="0"/>
              </a:spcAft>
              <a:tabLst>
                <a:tab pos="4500245" algn="l"/>
              </a:tabLst>
            </a:pPr>
            <a:r>
              <a:rPr lang="it-IT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Progetto di sicurezza dei dati</a:t>
            </a:r>
            <a:endParaRPr lang="it-I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6AE16ED-3BA0-24B5-9525-746CE0DCB0FC}"/>
              </a:ext>
            </a:extLst>
          </p:cNvPr>
          <p:cNvSpPr txBox="1"/>
          <p:nvPr/>
        </p:nvSpPr>
        <p:spPr>
          <a:xfrm>
            <a:off x="4551285" y="3643034"/>
            <a:ext cx="3089428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Francesco Maria Torino</a:t>
            </a:r>
          </a:p>
          <a:p>
            <a:pPr algn="ctr">
              <a:lnSpc>
                <a:spcPct val="150000"/>
              </a:lnSpc>
            </a:pP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Matricola: 0522501879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73DDB0-D979-2681-D247-4F5C7BCF64CF}"/>
              </a:ext>
            </a:extLst>
          </p:cNvPr>
          <p:cNvSpPr txBox="1"/>
          <p:nvPr/>
        </p:nvSpPr>
        <p:spPr>
          <a:xfrm>
            <a:off x="0" y="4730640"/>
            <a:ext cx="12192000" cy="7078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1441992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1000"/>
                    </a14:imgEffect>
                    <a14:imgEffect>
                      <a14:brightnessContrast bright="36000" contrast="-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61D06295-BE85-4859-A2F2-5690CC54F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11" y="1755094"/>
            <a:ext cx="6421378" cy="308661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8FBC545-4E53-4A24-BBD9-0D2D8BEC0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9766"/>
            <a:ext cx="12192000" cy="602541"/>
          </a:xfr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it-IT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Indice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E2997FF-9F2F-43A6-97C9-BBA2B55818B0}"/>
              </a:ext>
            </a:extLst>
          </p:cNvPr>
          <p:cNvSpPr txBox="1"/>
          <p:nvPr/>
        </p:nvSpPr>
        <p:spPr>
          <a:xfrm>
            <a:off x="2962611" y="2005740"/>
            <a:ext cx="64213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Introduzione a ETH </a:t>
            </a:r>
            <a:r>
              <a:rPr lang="it-IT" b="1" dirty="0" err="1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Bet</a:t>
            </a:r>
            <a:endParaRPr lang="it-IT" b="1" dirty="0">
              <a:solidFill>
                <a:srgbClr val="0E0E0E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it-IT" b="1" dirty="0">
              <a:solidFill>
                <a:srgbClr val="0E0E0E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Tecnologia Utilizzata</a:t>
            </a:r>
          </a:p>
          <a:p>
            <a:endParaRPr lang="it-IT" dirty="0">
              <a:solidFill>
                <a:srgbClr val="0E0E0E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Smart </a:t>
            </a:r>
            <a:r>
              <a:rPr lang="it-IT" b="1" dirty="0" err="1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Contract</a:t>
            </a:r>
            <a:endParaRPr lang="it-IT" b="1" dirty="0">
              <a:solidFill>
                <a:srgbClr val="0E0E0E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it-IT" dirty="0">
              <a:solidFill>
                <a:srgbClr val="0E0E0E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Video Dimostrativo</a:t>
            </a:r>
            <a:endParaRPr lang="it-IT" dirty="0">
              <a:solidFill>
                <a:srgbClr val="0E0E0E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it-IT" dirty="0">
              <a:solidFill>
                <a:srgbClr val="0E0E0E"/>
              </a:solidFill>
              <a:effectLst/>
              <a:latin typeface=".AppleSystemUIFont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B3C124C-1CFA-4F58-9C25-BDC58AB49B75}"/>
              </a:ext>
            </a:extLst>
          </p:cNvPr>
          <p:cNvSpPr txBox="1"/>
          <p:nvPr/>
        </p:nvSpPr>
        <p:spPr>
          <a:xfrm>
            <a:off x="94891" y="5992808"/>
            <a:ext cx="1518249" cy="369332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1/15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272A4A0-893E-424A-9C31-59EBAFBC4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11" y="1389473"/>
            <a:ext cx="6421377" cy="626817"/>
          </a:xfrm>
          <a:prstGeom prst="rect">
            <a:avLst/>
          </a:prstGeom>
        </p:spPr>
      </p:pic>
      <p:pic>
        <p:nvPicPr>
          <p:cNvPr id="10" name="Immagine 9" descr="Immagine che contiene testo, cerchio, schermata, grafica&#10;&#10;Descrizione generata automaticamente">
            <a:extLst>
              <a:ext uri="{FF2B5EF4-FFF2-40B4-BE49-F238E27FC236}">
                <a16:creationId xmlns:a16="http://schemas.microsoft.com/office/drawing/2014/main" id="{DAA55DB1-D5C5-8BEF-C90A-DF3CE4689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59" y="156780"/>
            <a:ext cx="1048512" cy="1048512"/>
          </a:xfrm>
          <a:prstGeom prst="rect">
            <a:avLst/>
          </a:prstGeom>
        </p:spPr>
      </p:pic>
      <p:pic>
        <p:nvPicPr>
          <p:cNvPr id="12" name="Immagine 11" descr="Immagine che contiene testo, cerchio, schermata, grafica&#10;&#10;Descrizione generata automaticamente">
            <a:extLst>
              <a:ext uri="{FF2B5EF4-FFF2-40B4-BE49-F238E27FC236}">
                <a16:creationId xmlns:a16="http://schemas.microsoft.com/office/drawing/2014/main" id="{0B74CD7B-182D-AEF9-25C8-50136B66C7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729" y="163727"/>
            <a:ext cx="1048512" cy="104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74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FDFAC4E-9C2A-4673-A59C-AC7C96F0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683" y="2215513"/>
            <a:ext cx="7329802" cy="2426973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FF6A763-4EB6-4647-8D52-9C670C061EA1}"/>
              </a:ext>
            </a:extLst>
          </p:cNvPr>
          <p:cNvSpPr txBox="1"/>
          <p:nvPr/>
        </p:nvSpPr>
        <p:spPr>
          <a:xfrm>
            <a:off x="94891" y="5992808"/>
            <a:ext cx="1518249" cy="369332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2/15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70991B4-ACD7-45DC-AB4F-5BBB11150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683" y="1832771"/>
            <a:ext cx="7329802" cy="60254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7B91570-9174-4856-B038-D7E1FC96D0B5}"/>
              </a:ext>
            </a:extLst>
          </p:cNvPr>
          <p:cNvSpPr txBox="1"/>
          <p:nvPr/>
        </p:nvSpPr>
        <p:spPr>
          <a:xfrm>
            <a:off x="4652683" y="2607669"/>
            <a:ext cx="73037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Marketplace per vendita di </a:t>
            </a:r>
            <a:r>
              <a:rPr lang="it-IT" b="1" dirty="0">
                <a:latin typeface="Verdana" panose="020B0604030504040204" pitchFamily="34" charset="0"/>
                <a:ea typeface="Verdana" panose="020B0604030504040204" pitchFamily="34" charset="0"/>
              </a:rPr>
              <a:t>certificati SSL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Basato su blockchain </a:t>
            </a:r>
            <a:r>
              <a:rPr lang="it-IT" b="1" dirty="0" err="1">
                <a:latin typeface="Verdana" panose="020B0604030504040204" pitchFamily="34" charset="0"/>
                <a:ea typeface="Verdana" panose="020B0604030504040204" pitchFamily="34" charset="0"/>
              </a:rPr>
              <a:t>Ethereum</a:t>
            </a:r>
            <a:endParaRPr lang="it-IT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Verdana" panose="020B0604030504040204" pitchFamily="34" charset="0"/>
                <a:ea typeface="Verdana" panose="020B0604030504040204" pitchFamily="34" charset="0"/>
              </a:rPr>
              <a:t>Scommesse</a:t>
            </a: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 tra utenti che puntano su risultato del lancio di una </a:t>
            </a:r>
            <a:r>
              <a:rPr lang="it-IT" b="1" dirty="0">
                <a:latin typeface="Verdana" panose="020B0604030504040204" pitchFamily="34" charset="0"/>
                <a:ea typeface="Verdana" panose="020B0604030504040204" pitchFamily="34" charset="0"/>
              </a:rPr>
              <a:t>moneta</a:t>
            </a:r>
          </a:p>
          <a:p>
            <a:endParaRPr lang="it-IT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E01C5B-4939-4876-A065-6A1F05AAC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9766"/>
            <a:ext cx="12192000" cy="602541"/>
          </a:xfr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Introduzione a ETH </a:t>
            </a:r>
            <a:r>
              <a:rPr lang="it-IT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Bet</a:t>
            </a:r>
            <a:endParaRPr lang="it-IT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Immagine 1" descr="Immagine che contiene testo, cerchio, schermata, grafica&#10;&#10;Descrizione generata automaticamente">
            <a:extLst>
              <a:ext uri="{FF2B5EF4-FFF2-40B4-BE49-F238E27FC236}">
                <a16:creationId xmlns:a16="http://schemas.microsoft.com/office/drawing/2014/main" id="{9BE34ED5-3D38-887C-31B1-2F7F8A246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1" y="1083153"/>
            <a:ext cx="4288850" cy="428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42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22823D9-62D9-421F-A84D-2C1360A2AAF9}"/>
              </a:ext>
            </a:extLst>
          </p:cNvPr>
          <p:cNvSpPr txBox="1"/>
          <p:nvPr/>
        </p:nvSpPr>
        <p:spPr>
          <a:xfrm>
            <a:off x="94891" y="5992808"/>
            <a:ext cx="1518249" cy="369332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3/15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09DB7FA2-88F9-4D3B-A51C-7D96F708DE87}"/>
              </a:ext>
            </a:extLst>
          </p:cNvPr>
          <p:cNvSpPr txBox="1">
            <a:spLocks/>
          </p:cNvSpPr>
          <p:nvPr/>
        </p:nvSpPr>
        <p:spPr>
          <a:xfrm>
            <a:off x="0" y="379766"/>
            <a:ext cx="12192000" cy="6025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Tecnologia utilizzata (1/7)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07C408E-3A87-768A-F71A-288C10B29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683" y="1473200"/>
            <a:ext cx="7329802" cy="451960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343998D-CA98-C220-BE01-B371ABF1E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683" y="1106268"/>
            <a:ext cx="7329802" cy="60254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DC955DB-9152-5939-C18E-FCB0A83E9BE5}"/>
              </a:ext>
            </a:extLst>
          </p:cNvPr>
          <p:cNvSpPr txBox="1"/>
          <p:nvPr/>
        </p:nvSpPr>
        <p:spPr>
          <a:xfrm>
            <a:off x="4652683" y="1832770"/>
            <a:ext cx="73037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Mern</a:t>
            </a:r>
            <a:r>
              <a:rPr lang="it-IT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Stack</a:t>
            </a:r>
            <a:endParaRPr lang="it-IT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it-I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MongoDB</a:t>
            </a: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per la gestione dei dati dei certificati e delle scommesse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Express.js</a:t>
            </a:r>
            <a:r>
              <a:rPr lang="it-IT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Per la creazione di API REST che collegano </a:t>
            </a:r>
            <a:r>
              <a:rPr lang="it-IT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frontend</a:t>
            </a:r>
            <a:r>
              <a:rPr lang="it-IT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it-IT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backend</a:t>
            </a:r>
            <a:r>
              <a:rPr lang="it-IT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React.js</a:t>
            </a:r>
            <a:r>
              <a:rPr lang="it-IT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Per lo sviluppo dell’interfaccia utente.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Node.js</a:t>
            </a:r>
            <a:r>
              <a:rPr lang="it-IT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it-IT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 gestire le operazioni lato server e l’integrazione blockchain.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it-I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6" name="Immagine 15" descr="Immagine che contiene Carattere, Elementi grafici, schermata, grafica&#10;&#10;Descrizione generata automaticamente">
            <a:extLst>
              <a:ext uri="{FF2B5EF4-FFF2-40B4-BE49-F238E27FC236}">
                <a16:creationId xmlns:a16="http://schemas.microsoft.com/office/drawing/2014/main" id="{CF459129-2D7D-5805-AE08-239E3349A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1" y="2132891"/>
            <a:ext cx="4498386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60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4BC4C-BFC9-7C96-3510-E8A0F00D5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54014EB-4806-93A5-832F-2CB99B16E140}"/>
              </a:ext>
            </a:extLst>
          </p:cNvPr>
          <p:cNvSpPr txBox="1"/>
          <p:nvPr/>
        </p:nvSpPr>
        <p:spPr>
          <a:xfrm>
            <a:off x="94891" y="5992808"/>
            <a:ext cx="1518249" cy="369332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4/15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92B3139A-10DF-F362-5BF8-08A13519E3D2}"/>
              </a:ext>
            </a:extLst>
          </p:cNvPr>
          <p:cNvSpPr txBox="1">
            <a:spLocks/>
          </p:cNvSpPr>
          <p:nvPr/>
        </p:nvSpPr>
        <p:spPr>
          <a:xfrm>
            <a:off x="0" y="379766"/>
            <a:ext cx="12192000" cy="6025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Tecnologia utilizzata (2/7)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C7F2EEC-F520-3CBF-DBEE-E77A97B6D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052" y="2623907"/>
            <a:ext cx="8376256" cy="26981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606C31F-8814-C688-FC4F-F1CBC7597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052" y="2256974"/>
            <a:ext cx="8376256" cy="60254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545779-B51D-37FE-C3FF-6854EC10F122}"/>
              </a:ext>
            </a:extLst>
          </p:cNvPr>
          <p:cNvSpPr txBox="1"/>
          <p:nvPr/>
        </p:nvSpPr>
        <p:spPr>
          <a:xfrm>
            <a:off x="3739794" y="2958540"/>
            <a:ext cx="82474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Ganache</a:t>
            </a:r>
            <a:endParaRPr lang="it-IT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it-IT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Blockchain locale </a:t>
            </a:r>
            <a:r>
              <a:rPr lang="it-IT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 simulare </a:t>
            </a:r>
            <a:r>
              <a:rPr lang="it-IT" dirty="0" err="1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Ethereum</a:t>
            </a:r>
            <a:r>
              <a:rPr lang="it-IT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durante lo sviluppo.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0E0E0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Utilizzata per utilizzarne le </a:t>
            </a:r>
            <a:r>
              <a:rPr lang="it-IT" b="1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utenze</a:t>
            </a:r>
            <a:r>
              <a:rPr lang="it-IT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i </a:t>
            </a:r>
            <a:r>
              <a:rPr lang="it-IT" b="1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balance</a:t>
            </a:r>
            <a:r>
              <a:rPr lang="it-IT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associati a queste.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0E0E0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E0E0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Interfaccia grafica.</a:t>
            </a:r>
            <a:endParaRPr lang="it-IT" b="1" dirty="0">
              <a:solidFill>
                <a:srgbClr val="0E0E0E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it-IT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it-I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it-IT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it-I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Immagine 2" descr="Immagine che contiene design&#10;&#10;Descrizione generata automaticamente">
            <a:extLst>
              <a:ext uri="{FF2B5EF4-FFF2-40B4-BE49-F238E27FC236}">
                <a16:creationId xmlns:a16="http://schemas.microsoft.com/office/drawing/2014/main" id="{18D533FF-D85F-87A7-8498-7E9164726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51" y="2376755"/>
            <a:ext cx="2328672" cy="261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77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1D2B1-3C25-75CE-2465-3372DF720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91E01D9-BB62-99EE-E982-DFBD2D95FB13}"/>
              </a:ext>
            </a:extLst>
          </p:cNvPr>
          <p:cNvSpPr txBox="1"/>
          <p:nvPr/>
        </p:nvSpPr>
        <p:spPr>
          <a:xfrm>
            <a:off x="94891" y="5992808"/>
            <a:ext cx="1518249" cy="369332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5/15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F0F2AE4-AC4D-3F68-5DE4-60FEB1C246FD}"/>
              </a:ext>
            </a:extLst>
          </p:cNvPr>
          <p:cNvSpPr txBox="1">
            <a:spLocks/>
          </p:cNvSpPr>
          <p:nvPr/>
        </p:nvSpPr>
        <p:spPr>
          <a:xfrm>
            <a:off x="0" y="379766"/>
            <a:ext cx="12192000" cy="6025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Tecnologia utilizzata (3/7)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14464F2-8932-7D2E-6ECC-AB92F253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052" y="2623907"/>
            <a:ext cx="8376256" cy="26981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4ABDAB8-9EE4-E24A-CC51-55085AA87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052" y="2256974"/>
            <a:ext cx="8376256" cy="60254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9EBF9D8-7303-F81D-5D24-E69EB9CE428F}"/>
              </a:ext>
            </a:extLst>
          </p:cNvPr>
          <p:cNvSpPr txBox="1"/>
          <p:nvPr/>
        </p:nvSpPr>
        <p:spPr>
          <a:xfrm>
            <a:off x="3739794" y="2958540"/>
            <a:ext cx="82474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Web3.js</a:t>
            </a:r>
          </a:p>
          <a:p>
            <a:endParaRPr lang="it-IT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it-IT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Libreria per </a:t>
            </a:r>
            <a:r>
              <a:rPr lang="it-IT" b="1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interagire</a:t>
            </a:r>
            <a:r>
              <a:rPr lang="it-IT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con la blockchain </a:t>
            </a:r>
            <a:r>
              <a:rPr lang="it-IT" b="1" dirty="0" err="1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Ethereum</a:t>
            </a:r>
            <a:r>
              <a:rPr lang="it-IT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i </a:t>
            </a:r>
            <a:r>
              <a:rPr lang="it-IT" b="1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smart </a:t>
            </a:r>
            <a:r>
              <a:rPr lang="it-IT" b="1" dirty="0" err="1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contract</a:t>
            </a:r>
            <a:r>
              <a:rPr lang="it-IT" b="1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 </a:t>
            </a:r>
            <a:r>
              <a:rPr lang="it-IT" dirty="0" err="1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node.js</a:t>
            </a:r>
            <a:r>
              <a:rPr lang="it-IT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endParaRPr lang="it-IT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it-I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it-IT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it-I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magine 3" descr="Immagine che contiene logo, Elementi grafici, Carattere, simbolo&#10;&#10;Descrizione generata automaticamente">
            <a:extLst>
              <a:ext uri="{FF2B5EF4-FFF2-40B4-BE49-F238E27FC236}">
                <a16:creationId xmlns:a16="http://schemas.microsoft.com/office/drawing/2014/main" id="{DDAC1989-6DD6-CB5B-0643-5272D67B5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92" y="2623907"/>
            <a:ext cx="2502863" cy="250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41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094CE-1E4A-0524-A57E-CA7C839A5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7FE1596-7A2C-4228-7D61-7805E0FB20C9}"/>
              </a:ext>
            </a:extLst>
          </p:cNvPr>
          <p:cNvSpPr txBox="1"/>
          <p:nvPr/>
        </p:nvSpPr>
        <p:spPr>
          <a:xfrm>
            <a:off x="94891" y="5992808"/>
            <a:ext cx="1518249" cy="369332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6/15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85AE01F8-C2F6-423C-2BB4-7831AC56C982}"/>
              </a:ext>
            </a:extLst>
          </p:cNvPr>
          <p:cNvSpPr txBox="1">
            <a:spLocks/>
          </p:cNvSpPr>
          <p:nvPr/>
        </p:nvSpPr>
        <p:spPr>
          <a:xfrm>
            <a:off x="0" y="379766"/>
            <a:ext cx="12192000" cy="6025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Tecnologia utilizzata (4/7)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1538264-0B9A-69B5-5336-898C68064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052" y="2623907"/>
            <a:ext cx="8376256" cy="26981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82045B6-2B69-C8D6-E05C-CC8CEFF59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052" y="2256974"/>
            <a:ext cx="8376256" cy="60254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C4D98CF-A085-D448-378E-E5A2318AE103}"/>
              </a:ext>
            </a:extLst>
          </p:cNvPr>
          <p:cNvSpPr txBox="1"/>
          <p:nvPr/>
        </p:nvSpPr>
        <p:spPr>
          <a:xfrm>
            <a:off x="3739794" y="2958540"/>
            <a:ext cx="82474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JWT (JSON Web Token)</a:t>
            </a:r>
          </a:p>
          <a:p>
            <a:endParaRPr lang="it-IT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it-IT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 l’</a:t>
            </a:r>
            <a:r>
              <a:rPr lang="it-IT" b="1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autenticazione</a:t>
            </a:r>
            <a:r>
              <a:rPr lang="it-IT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la </a:t>
            </a:r>
            <a:r>
              <a:rPr lang="it-IT" b="1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sicurezza</a:t>
            </a:r>
            <a:r>
              <a:rPr lang="it-IT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degli utenti.</a:t>
            </a:r>
          </a:p>
          <a:p>
            <a:endParaRPr lang="it-IT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it-I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it-IT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it-I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Immagine 2" descr="Immagine che contiene Elementi grafici, Carattere, grafica, schermata&#10;&#10;Descrizione generata automaticamente">
            <a:extLst>
              <a:ext uri="{FF2B5EF4-FFF2-40B4-BE49-F238E27FC236}">
                <a16:creationId xmlns:a16="http://schemas.microsoft.com/office/drawing/2014/main" id="{5702E0E5-65D6-1054-A7A3-C24A23D38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92" y="3059198"/>
            <a:ext cx="3004805" cy="18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94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A500F-1A7B-7B83-E6A3-A58350FF3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AD86792-CCDD-80A1-B0E4-075191766E43}"/>
              </a:ext>
            </a:extLst>
          </p:cNvPr>
          <p:cNvSpPr txBox="1"/>
          <p:nvPr/>
        </p:nvSpPr>
        <p:spPr>
          <a:xfrm>
            <a:off x="94891" y="5992808"/>
            <a:ext cx="1518249" cy="369332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7/15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2DA9AF44-9CE5-C8D9-4070-0D696222635E}"/>
              </a:ext>
            </a:extLst>
          </p:cNvPr>
          <p:cNvSpPr txBox="1">
            <a:spLocks/>
          </p:cNvSpPr>
          <p:nvPr/>
        </p:nvSpPr>
        <p:spPr>
          <a:xfrm>
            <a:off x="0" y="379766"/>
            <a:ext cx="12192000" cy="6025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Tecnologia utilizzata (5/7)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64A5CD5-6F8D-6743-1B9B-D455ADAB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052" y="2623907"/>
            <a:ext cx="8376256" cy="26981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2225A42-3165-CF2A-5139-D47030F0C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052" y="2256974"/>
            <a:ext cx="8376256" cy="60254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9567630-D8D2-E476-A18A-B6E0345334EE}"/>
              </a:ext>
            </a:extLst>
          </p:cNvPr>
          <p:cNvSpPr txBox="1"/>
          <p:nvPr/>
        </p:nvSpPr>
        <p:spPr>
          <a:xfrm>
            <a:off x="3739794" y="2958540"/>
            <a:ext cx="82474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OpenSSL</a:t>
            </a:r>
            <a:endParaRPr lang="it-IT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it-IT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it-IT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 </a:t>
            </a:r>
            <a:r>
              <a:rPr lang="it-IT" dirty="0">
                <a:solidFill>
                  <a:srgbClr val="0E0E0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</a:t>
            </a:r>
            <a:r>
              <a:rPr lang="it-IT" b="1" dirty="0">
                <a:solidFill>
                  <a:srgbClr val="0E0E0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generazione</a:t>
            </a:r>
            <a:r>
              <a:rPr lang="it-IT" dirty="0">
                <a:solidFill>
                  <a:srgbClr val="0E0E0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 </a:t>
            </a:r>
            <a:r>
              <a:rPr lang="it-IT" b="1" dirty="0">
                <a:solidFill>
                  <a:srgbClr val="0E0E0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certificati</a:t>
            </a:r>
            <a:r>
              <a:rPr lang="it-IT" dirty="0">
                <a:solidFill>
                  <a:srgbClr val="0E0E0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 vendere su ETHBET.</a:t>
            </a:r>
            <a:endParaRPr lang="it-IT" dirty="0">
              <a:solidFill>
                <a:srgbClr val="0E0E0E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it-IT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it-I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it-IT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it-I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magine 3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EEAF5094-1DD3-671F-8B8D-0D81C6FB0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1" y="3519016"/>
            <a:ext cx="3336678" cy="9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86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021BA-9F7F-AC73-3DE5-4A42C5A1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EEAAF4B-094E-7D7A-CA78-1AB57FFD3E51}"/>
              </a:ext>
            </a:extLst>
          </p:cNvPr>
          <p:cNvSpPr txBox="1"/>
          <p:nvPr/>
        </p:nvSpPr>
        <p:spPr>
          <a:xfrm>
            <a:off x="94891" y="5992808"/>
            <a:ext cx="1518249" cy="369332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8/15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DB0F985B-F9CE-C779-0EE6-8B0377F2E93D}"/>
              </a:ext>
            </a:extLst>
          </p:cNvPr>
          <p:cNvSpPr txBox="1">
            <a:spLocks/>
          </p:cNvSpPr>
          <p:nvPr/>
        </p:nvSpPr>
        <p:spPr>
          <a:xfrm>
            <a:off x="0" y="379766"/>
            <a:ext cx="12192000" cy="6025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Tecnologia utilizzata (6/7)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EE69A6D-328A-5F10-D445-0399681CE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052" y="2623907"/>
            <a:ext cx="8376256" cy="26981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158D949-01BE-AD87-D263-839B8BDF3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052" y="2256974"/>
            <a:ext cx="8376256" cy="60254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ED85C3D-396E-467B-5C0D-9DB2CEF03692}"/>
              </a:ext>
            </a:extLst>
          </p:cNvPr>
          <p:cNvSpPr txBox="1"/>
          <p:nvPr/>
        </p:nvSpPr>
        <p:spPr>
          <a:xfrm>
            <a:off x="3739794" y="2958540"/>
            <a:ext cx="82474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Solidity</a:t>
            </a:r>
            <a:endParaRPr lang="it-IT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it-IT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it-IT" b="1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DSL (Domain-</a:t>
            </a:r>
            <a:r>
              <a:rPr lang="it-IT" b="1" dirty="0" err="1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Specific</a:t>
            </a:r>
            <a:r>
              <a:rPr lang="it-IT" b="1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Language)</a:t>
            </a:r>
            <a:r>
              <a:rPr lang="it-IT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per lo sviluppo di smart </a:t>
            </a:r>
            <a:r>
              <a:rPr lang="it-IT" dirty="0" err="1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contract</a:t>
            </a:r>
            <a:r>
              <a:rPr lang="it-IT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su blockchain </a:t>
            </a:r>
            <a:r>
              <a:rPr lang="it-IT" b="1" dirty="0" err="1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Ethereum</a:t>
            </a:r>
            <a:r>
              <a:rPr lang="it-IT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endParaRPr lang="it-IT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it-IT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it-IT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it-IT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Immagine 2" descr="Immagine che contiene Carattere, Elementi grafici, logo, bianco&#10;&#10;Descrizione generata automaticamente">
            <a:extLst>
              <a:ext uri="{FF2B5EF4-FFF2-40B4-BE49-F238E27FC236}">
                <a16:creationId xmlns:a16="http://schemas.microsoft.com/office/drawing/2014/main" id="{F3024CA1-67AF-62AD-027A-8D86A18E8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1" y="2958540"/>
            <a:ext cx="3366285" cy="152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22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1655</TotalTime>
  <Words>295</Words>
  <Application>Microsoft Macintosh PowerPoint</Application>
  <PresentationFormat>Widescreen</PresentationFormat>
  <Paragraphs>99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12</vt:i4>
      </vt:variant>
    </vt:vector>
  </HeadingPairs>
  <TitlesOfParts>
    <vt:vector size="22" baseType="lpstr">
      <vt:lpstr>.AppleSystemUIFont</vt:lpstr>
      <vt:lpstr>Arial</vt:lpstr>
      <vt:lpstr>Calibri</vt:lpstr>
      <vt:lpstr>Calibri Light</vt:lpstr>
      <vt:lpstr>Georgia</vt:lpstr>
      <vt:lpstr>Times New Roman</vt:lpstr>
      <vt:lpstr>Verdana</vt:lpstr>
      <vt:lpstr>Tema di Office</vt:lpstr>
      <vt:lpstr>Office Theme</vt:lpstr>
      <vt:lpstr>1_Office Theme</vt:lpstr>
      <vt:lpstr>Presentazione standard di PowerPoint</vt:lpstr>
      <vt:lpstr>Indice</vt:lpstr>
      <vt:lpstr>Introduzione a ETH Bet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Smart Contract (1/?)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Maria Torino</dc:creator>
  <cp:lastModifiedBy>FRANCESCO MARIA TORINO</cp:lastModifiedBy>
  <cp:revision>108</cp:revision>
  <dcterms:created xsi:type="dcterms:W3CDTF">2022-02-23T15:30:44Z</dcterms:created>
  <dcterms:modified xsi:type="dcterms:W3CDTF">2024-11-19T18:14:45Z</dcterms:modified>
</cp:coreProperties>
</file>